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8" r:id="rId3"/>
    <p:sldId id="333" r:id="rId4"/>
    <p:sldId id="338" r:id="rId5"/>
    <p:sldId id="337" r:id="rId6"/>
    <p:sldId id="334" r:id="rId7"/>
    <p:sldId id="339" r:id="rId8"/>
    <p:sldId id="340" r:id="rId9"/>
    <p:sldId id="341" r:id="rId10"/>
    <p:sldId id="342" r:id="rId11"/>
    <p:sldId id="343" r:id="rId12"/>
    <p:sldId id="344" r:id="rId13"/>
    <p:sldId id="347" r:id="rId14"/>
    <p:sldId id="346" r:id="rId15"/>
    <p:sldId id="345" r:id="rId16"/>
    <p:sldId id="348" r:id="rId17"/>
    <p:sldId id="350" r:id="rId18"/>
    <p:sldId id="349" r:id="rId19"/>
    <p:sldId id="361" r:id="rId20"/>
    <p:sldId id="351" r:id="rId21"/>
    <p:sldId id="356" r:id="rId22"/>
    <p:sldId id="355" r:id="rId23"/>
    <p:sldId id="358" r:id="rId24"/>
    <p:sldId id="359" r:id="rId25"/>
    <p:sldId id="360" r:id="rId26"/>
    <p:sldId id="371" r:id="rId27"/>
    <p:sldId id="370" r:id="rId28"/>
    <p:sldId id="362" r:id="rId29"/>
    <p:sldId id="363" r:id="rId30"/>
    <p:sldId id="352" r:id="rId31"/>
    <p:sldId id="354" r:id="rId32"/>
    <p:sldId id="357" r:id="rId33"/>
    <p:sldId id="353" r:id="rId34"/>
    <p:sldId id="364" r:id="rId35"/>
    <p:sldId id="365" r:id="rId36"/>
    <p:sldId id="366" r:id="rId37"/>
    <p:sldId id="367" r:id="rId38"/>
    <p:sldId id="368" r:id="rId39"/>
    <p:sldId id="369" r:id="rId40"/>
    <p:sldId id="327" r:id="rId41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30"/>
    <p:restoredTop sz="94637"/>
  </p:normalViewPr>
  <p:slideViewPr>
    <p:cSldViewPr snapToGrid="0" snapToObjects="1">
      <p:cViewPr varScale="1">
        <p:scale>
          <a:sx n="118" d="100"/>
          <a:sy n="118" d="100"/>
        </p:scale>
        <p:origin x="216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slideshare.net/Lightbend/running-kafka-on-kubernetes-with-strimzi-for-realtime-streaming-applica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Lightbend/running-kafka-on-kubernetes-with-strimzi-for-realtime-streaming-applications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slideshare.net/Lightbend/running-kafka-on-kubernetes-with-strimzi-for-realtime-streaming-application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lideshare.net/Lightbend/running-kafka-on-kubernetes-with-strimzi-for-realtime-streaming-application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kafka.apache.org/documentation/#topicconfig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Lightbend/running-kafka-on-kubernetes-with-strimzi-for-realtime-streaming-applications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Lightbend/running-kafka-on-kubernetes-with-strimzi-for-realtime-streaming-application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atadoghq.com/blog/monitoring-kafka-performance-metrics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trimzi" TargetMode="External"/><Relationship Id="rId2" Type="http://schemas.openxmlformats.org/officeDocument/2006/relationships/hyperlink" Target="http://strimzi.io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strimzi@redhat.com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Lightbend/running-kafka-on-kubernetes-with-strimzi-for-realtime-streaming-application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slideshare.net/Lightbend/running-kafka-on-kubernetes-with-strimzi-for-realtime-streaming-application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slideshare.net/Lightbend/running-kafka-on-kubernetes-with-strimzi-for-realtime-streaming-application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2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pl-PL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Introduction</a:t>
            </a:r>
            <a:r>
              <a:rPr lang="pl-PL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to </a:t>
            </a:r>
            <a:r>
              <a:rPr lang="pl-PL" dirty="0" err="1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Strimzi</a:t>
            </a:r>
            <a:endParaRPr lang="pl-PL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pl-PL" sz="2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sp>
        <p:nvSpPr>
          <p:cNvPr id="49" name="Freeform: Shape 44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6E07CE-1FBD-AB49-A5FE-7A2B09A47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2216203"/>
            <a:ext cx="4047843" cy="105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05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683745"/>
          </a:xfrm>
        </p:spPr>
        <p:txBody>
          <a:bodyPr>
            <a:normAutofit fontScale="90000"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Strimzi</a:t>
            </a:r>
            <a:r>
              <a:rPr lang="pl-PL" dirty="0">
                <a:solidFill>
                  <a:schemeClr val="bg1"/>
                </a:solidFill>
              </a:rPr>
              <a:t> – Storage </a:t>
            </a:r>
            <a:r>
              <a:rPr lang="pl-PL" dirty="0" err="1">
                <a:solidFill>
                  <a:schemeClr val="bg1"/>
                </a:solidFill>
              </a:rPr>
              <a:t>Modes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314899-4A1B-0147-A2C4-88E262403656}"/>
              </a:ext>
            </a:extLst>
          </p:cNvPr>
          <p:cNvSpPr txBox="1"/>
          <p:nvPr/>
        </p:nvSpPr>
        <p:spPr>
          <a:xfrm>
            <a:off x="1320272" y="6311900"/>
            <a:ext cx="93394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https://www.slideshare.net/Lightbend/running-kafka-on-kubernetes-with-strimzi-for-realtime-streaming-applications</a:t>
            </a:r>
            <a:endParaRPr lang="pl-PL" sz="1400" dirty="0">
              <a:solidFill>
                <a:schemeClr val="bg1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C95208C-0CD2-C740-9F2E-5ECA747C51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89653" y="1825625"/>
            <a:ext cx="9012694" cy="4351338"/>
          </a:xfrm>
        </p:spPr>
      </p:pic>
    </p:spTree>
    <p:extLst>
      <p:ext uri="{BB962C8B-B14F-4D97-AF65-F5344CB8AC3E}">
        <p14:creationId xmlns:p14="http://schemas.microsoft.com/office/powerpoint/2010/main" val="3163606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Strimzi</a:t>
            </a:r>
            <a:r>
              <a:rPr lang="pl-PL" dirty="0">
                <a:solidFill>
                  <a:schemeClr val="bg1"/>
                </a:solidFill>
              </a:rPr>
              <a:t> – </a:t>
            </a:r>
            <a:r>
              <a:rPr lang="pl-PL" dirty="0" err="1">
                <a:solidFill>
                  <a:schemeClr val="bg1"/>
                </a:solidFill>
              </a:rPr>
              <a:t>Connecting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Clients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A00EA77-BE0E-494A-8B57-C2BB0F2F04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901794"/>
            <a:ext cx="10515600" cy="2199000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F5628F-0461-C644-A2EE-3D24E1125620}"/>
              </a:ext>
            </a:extLst>
          </p:cNvPr>
          <p:cNvSpPr txBox="1"/>
          <p:nvPr/>
        </p:nvSpPr>
        <p:spPr>
          <a:xfrm>
            <a:off x="1320272" y="6311900"/>
            <a:ext cx="93394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https://www.slideshare.net/Lightbend/running-kafka-on-kubernetes-with-strimzi-for-realtime-streaming-applications</a:t>
            </a:r>
            <a:endParaRPr lang="pl-PL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3504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3492C7-9995-5E44-A76B-8E30F04E33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615" y="0"/>
            <a:ext cx="12190770" cy="685800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Exercise 1</a:t>
            </a:r>
            <a:br>
              <a:rPr lang="en-US" sz="8000" dirty="0">
                <a:solidFill>
                  <a:srgbClr val="FFFFFF"/>
                </a:solidFill>
              </a:rPr>
            </a:br>
            <a:r>
              <a:rPr lang="en-US" sz="8000" dirty="0">
                <a:solidFill>
                  <a:srgbClr val="FFFFFF"/>
                </a:solidFill>
              </a:rPr>
              <a:t>Install Kafka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263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Scaling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Brokers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Up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F5628F-0461-C644-A2EE-3D24E1125620}"/>
              </a:ext>
            </a:extLst>
          </p:cNvPr>
          <p:cNvSpPr txBox="1"/>
          <p:nvPr/>
        </p:nvSpPr>
        <p:spPr>
          <a:xfrm>
            <a:off x="1320272" y="6311900"/>
            <a:ext cx="93394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https://www.slideshare.net/Lightbend/running-kafka-on-kubernetes-with-strimzi-for-realtime-streaming-applications</a:t>
            </a:r>
            <a:endParaRPr lang="pl-PL" sz="14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pl-PL" dirty="0" err="1">
                <a:solidFill>
                  <a:schemeClr val="bg1"/>
                </a:solidFill>
              </a:rPr>
              <a:t>Increase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count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accent2"/>
                </a:solidFill>
              </a:rPr>
              <a:t>spec.kafka.replicas</a:t>
            </a:r>
            <a:r>
              <a:rPr lang="pl-PL" dirty="0"/>
              <a:t> </a:t>
            </a:r>
          </a:p>
          <a:p>
            <a:pPr marL="514350" indent="-514350">
              <a:buAutoNum type="arabicPeriod"/>
            </a:pPr>
            <a:r>
              <a:rPr lang="pl-PL" dirty="0" err="1">
                <a:solidFill>
                  <a:schemeClr val="bg1"/>
                </a:solidFill>
              </a:rPr>
              <a:t>Reassign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: </a:t>
            </a:r>
            <a:r>
              <a:rPr lang="pl-PL" dirty="0">
                <a:solidFill>
                  <a:schemeClr val="accent2"/>
                </a:solidFill>
              </a:rPr>
              <a:t>./bin/</a:t>
            </a:r>
            <a:r>
              <a:rPr lang="pl-PL" dirty="0" err="1">
                <a:solidFill>
                  <a:schemeClr val="accent2"/>
                </a:solidFill>
              </a:rPr>
              <a:t>kafka-reassign-partitions.sh</a:t>
            </a:r>
            <a:endParaRPr lang="pl-PL" dirty="0">
              <a:solidFill>
                <a:schemeClr val="accent2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E68B06-E5A0-0247-A2AA-A4289CAE9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3112" y="3026080"/>
            <a:ext cx="6025776" cy="315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302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3492C7-9995-5E44-A76B-8E30F04E33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615" y="0"/>
            <a:ext cx="12190770" cy="685800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Exercise 2</a:t>
            </a:r>
            <a:br>
              <a:rPr lang="en-US" sz="8000" dirty="0">
                <a:solidFill>
                  <a:srgbClr val="FFFFFF"/>
                </a:solidFill>
              </a:rPr>
            </a:br>
            <a:r>
              <a:rPr lang="en-US" sz="8000" dirty="0">
                <a:solidFill>
                  <a:srgbClr val="FFFFFF"/>
                </a:solidFill>
              </a:rPr>
              <a:t>Scaling Kafka Brokers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9294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Rolling </a:t>
            </a:r>
            <a:r>
              <a:rPr lang="pl-PL" dirty="0" err="1">
                <a:solidFill>
                  <a:schemeClr val="bg1"/>
                </a:solidFill>
              </a:rPr>
              <a:t>Configuration</a:t>
            </a:r>
            <a:r>
              <a:rPr lang="pl-PL" dirty="0">
                <a:solidFill>
                  <a:schemeClr val="bg1"/>
                </a:solidFill>
              </a:rPr>
              <a:t> Update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F5628F-0461-C644-A2EE-3D24E1125620}"/>
              </a:ext>
            </a:extLst>
          </p:cNvPr>
          <p:cNvSpPr txBox="1"/>
          <p:nvPr/>
        </p:nvSpPr>
        <p:spPr>
          <a:xfrm>
            <a:off x="1320272" y="6311900"/>
            <a:ext cx="93394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https://www.slideshare.net/Lightbend/running-kafka-on-kubernetes-with-strimzi-for-realtime-streaming-applications</a:t>
            </a:r>
            <a:endParaRPr lang="pl-PL" sz="1400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Rolling </a:t>
            </a:r>
            <a:r>
              <a:rPr lang="pl-PL" dirty="0" err="1">
                <a:solidFill>
                  <a:schemeClr val="bg1"/>
                </a:solidFill>
              </a:rPr>
              <a:t>Configuration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Process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pPr marL="514350" indent="-514350">
              <a:buAutoNum type="arabicPeriod"/>
            </a:pPr>
            <a:r>
              <a:rPr lang="pl-PL" dirty="0" err="1">
                <a:solidFill>
                  <a:schemeClr val="bg1"/>
                </a:solidFill>
              </a:rPr>
              <a:t>Watched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resource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change</a:t>
            </a:r>
            <a:r>
              <a:rPr lang="pl-PL" dirty="0">
                <a:solidFill>
                  <a:schemeClr val="bg1"/>
                </a:solidFill>
              </a:rPr>
              <a:t> </a:t>
            </a:r>
          </a:p>
          <a:p>
            <a:pPr marL="514350" indent="-514350">
              <a:buAutoNum type="arabicPeriod"/>
            </a:pPr>
            <a:r>
              <a:rPr lang="pl-PL" dirty="0" err="1">
                <a:solidFill>
                  <a:schemeClr val="bg1"/>
                </a:solidFill>
              </a:rPr>
              <a:t>Apply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new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config</a:t>
            </a:r>
            <a:r>
              <a:rPr lang="pl-PL" dirty="0">
                <a:solidFill>
                  <a:schemeClr val="bg1"/>
                </a:solidFill>
              </a:rPr>
              <a:t> to Kafka </a:t>
            </a:r>
            <a:r>
              <a:rPr lang="pl-PL" dirty="0" err="1">
                <a:solidFill>
                  <a:schemeClr val="bg1"/>
                </a:solidFill>
              </a:rPr>
              <a:t>StatefulSet</a:t>
            </a:r>
            <a:r>
              <a:rPr lang="pl-PL" dirty="0">
                <a:solidFill>
                  <a:schemeClr val="bg1"/>
                </a:solidFill>
              </a:rPr>
              <a:t> spec </a:t>
            </a:r>
          </a:p>
          <a:p>
            <a:pPr marL="514350" indent="-514350">
              <a:buAutoNum type="arabicPeriod"/>
            </a:pPr>
            <a:r>
              <a:rPr lang="pl-PL" dirty="0" err="1">
                <a:solidFill>
                  <a:schemeClr val="bg1"/>
                </a:solidFill>
              </a:rPr>
              <a:t>Starting</a:t>
            </a:r>
            <a:r>
              <a:rPr lang="pl-PL" dirty="0">
                <a:solidFill>
                  <a:schemeClr val="bg1"/>
                </a:solidFill>
              </a:rPr>
              <a:t> from pod 0, </a:t>
            </a:r>
            <a:r>
              <a:rPr lang="pl-PL" dirty="0" err="1">
                <a:solidFill>
                  <a:schemeClr val="bg1"/>
                </a:solidFill>
              </a:rPr>
              <a:t>delete</a:t>
            </a:r>
            <a:r>
              <a:rPr lang="pl-PL" dirty="0">
                <a:solidFill>
                  <a:schemeClr val="bg1"/>
                </a:solidFill>
              </a:rPr>
              <a:t> the pod and </a:t>
            </a:r>
            <a:r>
              <a:rPr lang="pl-PL" dirty="0" err="1">
                <a:solidFill>
                  <a:schemeClr val="bg1"/>
                </a:solidFill>
              </a:rPr>
              <a:t>allow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StatefulSet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recreate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it</a:t>
            </a:r>
            <a:r>
              <a:rPr lang="pl-PL" dirty="0">
                <a:solidFill>
                  <a:schemeClr val="bg1"/>
                </a:solidFill>
              </a:rPr>
              <a:t> </a:t>
            </a:r>
          </a:p>
          <a:p>
            <a:pPr marL="514350" indent="-514350">
              <a:buAutoNum type="arabicPeriod"/>
            </a:pPr>
            <a:r>
              <a:rPr lang="pl-PL" dirty="0">
                <a:solidFill>
                  <a:schemeClr val="bg1"/>
                </a:solidFill>
              </a:rPr>
              <a:t>Kafka pod </a:t>
            </a:r>
            <a:r>
              <a:rPr lang="pl-PL" dirty="0" err="1">
                <a:solidFill>
                  <a:schemeClr val="bg1"/>
                </a:solidFill>
              </a:rPr>
              <a:t>will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generate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new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broker.config</a:t>
            </a:r>
            <a:r>
              <a:rPr lang="pl-PL" dirty="0">
                <a:solidFill>
                  <a:schemeClr val="bg1"/>
                </a:solidFill>
              </a:rPr>
              <a:t> </a:t>
            </a:r>
          </a:p>
          <a:p>
            <a:pPr marL="514350" indent="-514350">
              <a:buAutoNum type="arabicPeriod"/>
            </a:pPr>
            <a:r>
              <a:rPr lang="pl-PL" dirty="0">
                <a:solidFill>
                  <a:schemeClr val="bg1"/>
                </a:solidFill>
              </a:rPr>
              <a:t>Kafka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started</a:t>
            </a:r>
            <a:r>
              <a:rPr lang="pl-PL" dirty="0">
                <a:solidFill>
                  <a:schemeClr val="bg1"/>
                </a:solidFill>
              </a:rPr>
              <a:t> </a:t>
            </a:r>
          </a:p>
          <a:p>
            <a:pPr marL="514350" indent="-514350">
              <a:buAutoNum type="arabicPeriod"/>
            </a:pPr>
            <a:r>
              <a:rPr lang="pl-PL" dirty="0" err="1">
                <a:solidFill>
                  <a:schemeClr val="bg1"/>
                </a:solidFill>
              </a:rPr>
              <a:t>Wait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until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readiness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check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good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pPr marL="514350" indent="-514350">
              <a:buAutoNum type="arabicPeriod"/>
            </a:pPr>
            <a:r>
              <a:rPr lang="pl-PL" dirty="0" err="1">
                <a:solidFill>
                  <a:schemeClr val="bg1"/>
                </a:solidFill>
              </a:rPr>
              <a:t>Repeat</a:t>
            </a:r>
            <a:r>
              <a:rPr lang="pl-PL" dirty="0">
                <a:solidFill>
                  <a:schemeClr val="bg1"/>
                </a:solidFill>
              </a:rPr>
              <a:t> from step 3 for the </a:t>
            </a:r>
            <a:r>
              <a:rPr lang="pl-PL" dirty="0" err="1">
                <a:solidFill>
                  <a:schemeClr val="bg1"/>
                </a:solidFill>
              </a:rPr>
              <a:t>next</a:t>
            </a:r>
            <a:r>
              <a:rPr lang="pl-PL" dirty="0">
                <a:solidFill>
                  <a:schemeClr val="bg1"/>
                </a:solidFill>
              </a:rPr>
              <a:t> pod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85566FA-66C6-BB46-A5B0-DE7DC2B75DC7}"/>
              </a:ext>
            </a:extLst>
          </p:cNvPr>
          <p:cNvCxnSpPr/>
          <p:nvPr/>
        </p:nvCxnSpPr>
        <p:spPr>
          <a:xfrm flipV="1">
            <a:off x="448235" y="3429000"/>
            <a:ext cx="0" cy="2209800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62887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3492C7-9995-5E44-A76B-8E30F04E33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615" y="0"/>
            <a:ext cx="12190770" cy="685800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Exercise 3</a:t>
            </a:r>
            <a:br>
              <a:rPr lang="en-US" sz="8000" dirty="0">
                <a:solidFill>
                  <a:srgbClr val="FFFFFF"/>
                </a:solidFill>
              </a:rPr>
            </a:br>
            <a:r>
              <a:rPr lang="en-US" sz="8000" dirty="0">
                <a:solidFill>
                  <a:srgbClr val="FFFFFF"/>
                </a:solidFill>
              </a:rPr>
              <a:t>Kafka Configuration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3144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Configuration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All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options</a:t>
            </a:r>
            <a:r>
              <a:rPr lang="pl-PL" dirty="0">
                <a:solidFill>
                  <a:schemeClr val="bg1"/>
                </a:solidFill>
              </a:rPr>
              <a:t>: </a:t>
            </a:r>
            <a:r>
              <a:rPr lang="pl-PL" dirty="0">
                <a:hlinkClick r:id="rId2"/>
              </a:rPr>
              <a:t>https://kafka.apache.org/documentation/#topicconfigs</a:t>
            </a:r>
            <a:endParaRPr lang="pl-PL" dirty="0"/>
          </a:p>
          <a:p>
            <a:r>
              <a:rPr lang="pl-PL" dirty="0">
                <a:solidFill>
                  <a:schemeClr val="bg1"/>
                </a:solidFill>
              </a:rPr>
              <a:t>We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do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manually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pl-PL" i="1" dirty="0">
                <a:solidFill>
                  <a:schemeClr val="accent2">
                    <a:lumMod val="75000"/>
                  </a:schemeClr>
                </a:solidFill>
              </a:rPr>
              <a:t>bin/</a:t>
            </a:r>
            <a:r>
              <a:rPr lang="pl-PL" i="1" dirty="0" err="1">
                <a:solidFill>
                  <a:schemeClr val="accent2">
                    <a:lumMod val="75000"/>
                  </a:schemeClr>
                </a:solidFill>
              </a:rPr>
              <a:t>kafka-configs.sh</a:t>
            </a:r>
            <a:r>
              <a:rPr lang="pl-PL" i="1" dirty="0">
                <a:solidFill>
                  <a:schemeClr val="accent2">
                    <a:lumMod val="75000"/>
                  </a:schemeClr>
                </a:solidFill>
              </a:rPr>
              <a:t> --</a:t>
            </a:r>
            <a:r>
              <a:rPr lang="pl-PL" i="1" dirty="0" err="1">
                <a:solidFill>
                  <a:schemeClr val="accent2">
                    <a:lumMod val="75000"/>
                  </a:schemeClr>
                </a:solidFill>
              </a:rPr>
              <a:t>zookeeper</a:t>
            </a:r>
            <a:r>
              <a:rPr lang="pl-PL" i="1" dirty="0">
                <a:solidFill>
                  <a:schemeClr val="accent2">
                    <a:lumMod val="75000"/>
                  </a:schemeClr>
                </a:solidFill>
              </a:rPr>
              <a:t> localhost:2181 --</a:t>
            </a:r>
            <a:r>
              <a:rPr lang="pl-PL" i="1" dirty="0" err="1">
                <a:solidFill>
                  <a:schemeClr val="accent2">
                    <a:lumMod val="75000"/>
                  </a:schemeClr>
                </a:solidFill>
              </a:rPr>
              <a:t>entity-type</a:t>
            </a:r>
            <a:r>
              <a:rPr lang="pl-PL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pl-PL" i="1" dirty="0" err="1">
                <a:solidFill>
                  <a:schemeClr val="accent2">
                    <a:lumMod val="75000"/>
                  </a:schemeClr>
                </a:solidFill>
              </a:rPr>
              <a:t>topics</a:t>
            </a:r>
            <a:r>
              <a:rPr lang="pl-PL" i="1" dirty="0">
                <a:solidFill>
                  <a:schemeClr val="accent2">
                    <a:lumMod val="75000"/>
                  </a:schemeClr>
                </a:solidFill>
              </a:rPr>
              <a:t> --</a:t>
            </a:r>
            <a:r>
              <a:rPr lang="pl-PL" i="1" dirty="0" err="1">
                <a:solidFill>
                  <a:schemeClr val="accent2">
                    <a:lumMod val="75000"/>
                  </a:schemeClr>
                </a:solidFill>
              </a:rPr>
              <a:t>entity-name</a:t>
            </a:r>
            <a:r>
              <a:rPr lang="pl-PL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pl-PL" i="1" dirty="0" err="1">
                <a:solidFill>
                  <a:schemeClr val="accent2">
                    <a:lumMod val="75000"/>
                  </a:schemeClr>
                </a:solidFill>
              </a:rPr>
              <a:t>kafka-topic</a:t>
            </a:r>
            <a:r>
              <a:rPr lang="pl-PL" i="1" dirty="0">
                <a:solidFill>
                  <a:schemeClr val="accent2">
                    <a:lumMod val="75000"/>
                  </a:schemeClr>
                </a:solidFill>
              </a:rPr>
              <a:t> --alter --</a:t>
            </a:r>
            <a:r>
              <a:rPr lang="pl-PL" i="1" dirty="0" err="1">
                <a:solidFill>
                  <a:schemeClr val="accent2">
                    <a:lumMod val="75000"/>
                  </a:schemeClr>
                </a:solidFill>
              </a:rPr>
              <a:t>add-config</a:t>
            </a:r>
            <a:r>
              <a:rPr lang="pl-PL" i="1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pl-PL" i="1" dirty="0" err="1">
                <a:solidFill>
                  <a:schemeClr val="accent2">
                    <a:lumMod val="75000"/>
                  </a:schemeClr>
                </a:solidFill>
              </a:rPr>
              <a:t>max.message.bytes</a:t>
            </a:r>
            <a:r>
              <a:rPr lang="pl-PL" i="1" dirty="0">
                <a:solidFill>
                  <a:schemeClr val="accent2">
                    <a:lumMod val="75000"/>
                  </a:schemeClr>
                </a:solidFill>
              </a:rPr>
              <a:t>=128000</a:t>
            </a:r>
            <a:endParaRPr lang="pl-PL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Or with </a:t>
            </a:r>
            <a:r>
              <a:rPr lang="pl-PL" dirty="0" err="1">
                <a:solidFill>
                  <a:schemeClr val="bg1"/>
                </a:solidFill>
              </a:rPr>
              <a:t>Strimzi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help</a:t>
            </a:r>
            <a:endParaRPr lang="pl-PL" dirty="0">
              <a:solidFill>
                <a:schemeClr val="bg1"/>
              </a:solidFill>
            </a:endParaRPr>
          </a:p>
          <a:p>
            <a:pPr lvl="1"/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9D1325-56BC-E344-9403-BA403F552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3849059"/>
            <a:ext cx="3647622" cy="286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714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3492C7-9995-5E44-A76B-8E30F04E33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615" y="0"/>
            <a:ext cx="12190770" cy="685800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Exercise 4</a:t>
            </a:r>
            <a:br>
              <a:rPr lang="en-US" sz="8000" dirty="0">
                <a:solidFill>
                  <a:srgbClr val="FFFFFF"/>
                </a:solidFill>
              </a:rPr>
            </a:br>
            <a:r>
              <a:rPr lang="en-US" sz="8000" dirty="0">
                <a:solidFill>
                  <a:srgbClr val="FFFFFF"/>
                </a:solidFill>
              </a:rPr>
              <a:t>Topic Configuration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02864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1EB68F-F389-D549-96B8-DE7E1A4451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3634" b="1283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Kafka for HA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0623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What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problems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Strimzi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solves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Definition</a:t>
            </a:r>
          </a:p>
          <a:p>
            <a:r>
              <a:rPr lang="pl-PL" dirty="0" err="1">
                <a:solidFill>
                  <a:schemeClr val="bg1"/>
                </a:solidFill>
              </a:rPr>
              <a:t>Concept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Examples</a:t>
            </a:r>
            <a:endParaRPr lang="pl-PL" dirty="0">
              <a:solidFill>
                <a:schemeClr val="bg1"/>
              </a:solidFill>
            </a:endParaRPr>
          </a:p>
          <a:p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Strimzi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137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 fontScale="90000"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</a:t>
            </a:r>
            <a:r>
              <a:rPr lang="pl-PL" dirty="0" err="1">
                <a:solidFill>
                  <a:schemeClr val="bg1"/>
                </a:solidFill>
              </a:rPr>
              <a:t>Configuration</a:t>
            </a:r>
            <a:r>
              <a:rPr lang="pl-PL" dirty="0">
                <a:solidFill>
                  <a:schemeClr val="bg1"/>
                </a:solidFill>
              </a:rPr>
              <a:t> for High </a:t>
            </a:r>
            <a:r>
              <a:rPr lang="pl-PL" dirty="0" err="1">
                <a:solidFill>
                  <a:schemeClr val="bg1"/>
                </a:solidFill>
              </a:rPr>
              <a:t>Availability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Consistency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Replication Factor</a:t>
            </a:r>
          </a:p>
          <a:p>
            <a:r>
              <a:rPr lang="pl-PL" dirty="0"/>
              <a:t>Preferred Leader Election</a:t>
            </a:r>
          </a:p>
          <a:p>
            <a:r>
              <a:rPr lang="pl-PL" dirty="0"/>
              <a:t>Unclean Leader Election</a:t>
            </a:r>
          </a:p>
          <a:p>
            <a:r>
              <a:rPr lang="pl-PL" dirty="0"/>
              <a:t>Acknowledgements</a:t>
            </a:r>
          </a:p>
          <a:p>
            <a:r>
              <a:rPr lang="pl-PL" dirty="0"/>
              <a:t>Minimum In-sync Replicas</a:t>
            </a:r>
          </a:p>
          <a:p>
            <a:r>
              <a:rPr lang="pl-PL" dirty="0"/>
              <a:t>Kafka </a:t>
            </a:r>
            <a:r>
              <a:rPr lang="pl-PL" dirty="0" err="1"/>
              <a:t>MirrorMaker</a:t>
            </a:r>
            <a:br>
              <a:rPr lang="pl-PL" dirty="0"/>
            </a:br>
            <a:endParaRPr lang="pl-PL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71215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11836B-FB4C-5746-BD40-D572FA93E5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4922" b="1080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Kafka Monitoring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57657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Don’t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forget</a:t>
            </a:r>
            <a:r>
              <a:rPr lang="pl-PL" dirty="0">
                <a:solidFill>
                  <a:schemeClr val="bg1"/>
                </a:solidFill>
              </a:rPr>
              <a:t> to monitor Consumer and Producer </a:t>
            </a:r>
            <a:r>
              <a:rPr lang="pl-PL" dirty="0" err="1">
                <a:solidFill>
                  <a:schemeClr val="bg1"/>
                </a:solidFill>
              </a:rPr>
              <a:t>metrics</a:t>
            </a:r>
            <a:endParaRPr lang="pl-PL">
              <a:solidFill>
                <a:schemeClr val="bg1"/>
              </a:solidFill>
            </a:endParaRPr>
          </a:p>
          <a:p>
            <a:endParaRPr lang="pl-PL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9767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Monitoring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D99D66-0FD9-EB4D-8523-CE784D3E95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060188"/>
            <a:ext cx="10515600" cy="388221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4D9F25C-3CA7-464C-AB3B-7C1C4238F8B3}"/>
              </a:ext>
            </a:extLst>
          </p:cNvPr>
          <p:cNvSpPr txBox="1"/>
          <p:nvPr/>
        </p:nvSpPr>
        <p:spPr>
          <a:xfrm>
            <a:off x="1320272" y="6311900"/>
            <a:ext cx="93394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https://www.slideshare.net/Lightbend/running-kafka-on-kubernetes-with-strimzi-for-realtime-streaming-applications</a:t>
            </a:r>
            <a:endParaRPr lang="pl-PL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7285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D28531-ABF9-3A45-B73F-EB3C4689E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Strimzi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exposes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Prometheus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Health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Endpoint</a:t>
            </a:r>
            <a:r>
              <a:rPr lang="pl-PL" dirty="0">
                <a:solidFill>
                  <a:schemeClr val="bg1"/>
                </a:solidFill>
              </a:rPr>
              <a:t> with </a:t>
            </a:r>
            <a:r>
              <a:rPr lang="pl-PL" dirty="0" err="1">
                <a:solidFill>
                  <a:schemeClr val="bg1"/>
                </a:solidFill>
              </a:rPr>
              <a:t>Prometheus</a:t>
            </a:r>
            <a:r>
              <a:rPr lang="pl-PL" dirty="0">
                <a:solidFill>
                  <a:schemeClr val="bg1"/>
                </a:solidFill>
              </a:rPr>
              <a:t> JMX </a:t>
            </a:r>
            <a:r>
              <a:rPr lang="pl-PL" dirty="0" err="1">
                <a:solidFill>
                  <a:schemeClr val="bg1"/>
                </a:solidFill>
              </a:rPr>
              <a:t>Exporter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B32582C-979D-F247-AB08-78E2DDCF1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4178" y="2721427"/>
            <a:ext cx="7823644" cy="369297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8CCCA31-28D2-7149-9986-96CB458C4B1E}"/>
              </a:ext>
            </a:extLst>
          </p:cNvPr>
          <p:cNvSpPr txBox="1"/>
          <p:nvPr/>
        </p:nvSpPr>
        <p:spPr>
          <a:xfrm>
            <a:off x="1426292" y="6465788"/>
            <a:ext cx="93394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https://www.slideshare.net/Lightbend/running-kafka-on-kubernetes-with-strimzi-for-realtime-streaming-applications</a:t>
            </a:r>
            <a:endParaRPr lang="pl-PL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12819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Metrics</a:t>
            </a:r>
            <a:r>
              <a:rPr lang="pl-PL" dirty="0">
                <a:solidFill>
                  <a:schemeClr val="bg1"/>
                </a:solidFill>
              </a:rPr>
              <a:t> to Monitor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 err="1">
                <a:solidFill>
                  <a:schemeClr val="bg1"/>
                </a:solidFill>
              </a:rPr>
              <a:t>Tree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families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metrics</a:t>
            </a:r>
            <a:r>
              <a:rPr lang="pl-PL" sz="3200" dirty="0">
                <a:solidFill>
                  <a:schemeClr val="bg1"/>
                </a:solidFill>
              </a:rPr>
              <a:t>:</a:t>
            </a:r>
          </a:p>
          <a:p>
            <a:r>
              <a:rPr lang="pl-PL" sz="3200" dirty="0">
                <a:solidFill>
                  <a:schemeClr val="bg1"/>
                </a:solidFill>
              </a:rPr>
              <a:t>Kafka Broker </a:t>
            </a:r>
            <a:r>
              <a:rPr lang="pl-PL" sz="3200" dirty="0" err="1">
                <a:solidFill>
                  <a:schemeClr val="bg1"/>
                </a:solidFill>
              </a:rPr>
              <a:t>metrics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JVM </a:t>
            </a:r>
            <a:r>
              <a:rPr lang="pl-PL" sz="3200" dirty="0" err="1">
                <a:solidFill>
                  <a:schemeClr val="bg1"/>
                </a:solidFill>
              </a:rPr>
              <a:t>metrics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Host/</a:t>
            </a:r>
            <a:r>
              <a:rPr lang="pl-PL" sz="3200" dirty="0" err="1">
                <a:solidFill>
                  <a:schemeClr val="bg1"/>
                </a:solidFill>
              </a:rPr>
              <a:t>server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metrics</a:t>
            </a:r>
            <a:endParaRPr lang="pl-PL" sz="3200" dirty="0">
              <a:solidFill>
                <a:schemeClr val="bg1"/>
              </a:solidFill>
            </a:endParaRPr>
          </a:p>
          <a:p>
            <a:endParaRPr lang="pl-PL" sz="320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35580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Monitoring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 err="1">
                <a:solidFill>
                  <a:schemeClr val="bg1"/>
                </a:solidFill>
              </a:rPr>
              <a:t>Don’t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forget</a:t>
            </a:r>
            <a:r>
              <a:rPr lang="pl-PL" sz="3200" dirty="0">
                <a:solidFill>
                  <a:schemeClr val="bg1"/>
                </a:solidFill>
              </a:rPr>
              <a:t> to monitor Consumer and Producer </a:t>
            </a:r>
            <a:r>
              <a:rPr lang="pl-PL" sz="3200" dirty="0" err="1">
                <a:solidFill>
                  <a:schemeClr val="bg1"/>
                </a:solidFill>
              </a:rPr>
              <a:t>metrics</a:t>
            </a:r>
            <a:endParaRPr lang="pl-PL" sz="320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64117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Metrics</a:t>
            </a:r>
            <a:r>
              <a:rPr lang="pl-PL" dirty="0">
                <a:solidFill>
                  <a:schemeClr val="bg1"/>
                </a:solidFill>
              </a:rPr>
              <a:t> to Monitor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 err="1">
                <a:solidFill>
                  <a:schemeClr val="bg1"/>
                </a:solidFill>
              </a:rPr>
              <a:t>Articles</a:t>
            </a:r>
            <a:r>
              <a:rPr lang="pl-PL" sz="3200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r>
              <a:rPr lang="pl-PL" sz="3200" dirty="0">
                <a:hlinkClick r:id="rId2"/>
              </a:rPr>
              <a:t>https://www.datadoghq.com/blog/monitoring-kafka-performance-metrics/</a:t>
            </a:r>
            <a:endParaRPr lang="pl-PL" sz="3200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35615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B690CB-00FB-EB4F-AE66-2EC9A2B7B8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6527" b="920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400">
                <a:solidFill>
                  <a:srgbClr val="FFFFFF"/>
                </a:solidFill>
              </a:rPr>
              <a:t>Kafka Troubleshooting and Debugging</a:t>
            </a:r>
            <a:br>
              <a:rPr lang="en-US" sz="7400">
                <a:solidFill>
                  <a:srgbClr val="FFFFFF"/>
                </a:solidFill>
              </a:rPr>
            </a:br>
            <a:endParaRPr lang="en-US" sz="7400">
              <a:solidFill>
                <a:srgbClr val="FFFFFF"/>
              </a:solidFill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7120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Troubleshooting</a:t>
            </a:r>
            <a:r>
              <a:rPr lang="pl-PL" dirty="0">
                <a:solidFill>
                  <a:schemeClr val="bg1"/>
                </a:solidFill>
              </a:rPr>
              <a:t> and 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pl-PL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08817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Kafka </a:t>
            </a:r>
            <a:r>
              <a:rPr lang="pl-PL" dirty="0" err="1">
                <a:solidFill>
                  <a:schemeClr val="bg1"/>
                </a:solidFill>
              </a:rPr>
              <a:t>upgrade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Initial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deployment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Manage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ZooKeeper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Replacing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brokers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rebalancing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Decommissioning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adding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brokers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problems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Strimzi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solves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5937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3492C7-9995-5E44-A76B-8E30F04E33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615" y="0"/>
            <a:ext cx="12190770" cy="685800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Exercise 5</a:t>
            </a:r>
            <a:br>
              <a:rPr lang="en-US" sz="8000" dirty="0">
                <a:solidFill>
                  <a:srgbClr val="FFFFFF"/>
                </a:solidFill>
              </a:rPr>
            </a:br>
            <a:r>
              <a:rPr lang="en-US" sz="8000" dirty="0">
                <a:solidFill>
                  <a:srgbClr val="FFFFFF"/>
                </a:solidFill>
              </a:rPr>
              <a:t>Setting up Kafka Monitoring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37053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Backup </a:t>
            </a:r>
            <a:r>
              <a:rPr lang="pl-PL" dirty="0" err="1">
                <a:solidFill>
                  <a:schemeClr val="bg1"/>
                </a:solidFill>
              </a:rPr>
              <a:t>strategy</a:t>
            </a:r>
            <a:r>
              <a:rPr lang="pl-PL" dirty="0">
                <a:solidFill>
                  <a:schemeClr val="bg1"/>
                </a:solidFill>
              </a:rPr>
              <a:t> for Kafka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Most popular </a:t>
            </a:r>
            <a:r>
              <a:rPr lang="pl-PL" dirty="0" err="1">
                <a:solidFill>
                  <a:schemeClr val="bg1"/>
                </a:solidFill>
              </a:rPr>
              <a:t>strategies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r>
              <a:rPr lang="pl-PL" dirty="0" err="1">
                <a:solidFill>
                  <a:schemeClr val="bg1"/>
                </a:solidFill>
              </a:rPr>
              <a:t>Maintain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second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r>
              <a:rPr lang="pl-PL" dirty="0">
                <a:solidFill>
                  <a:schemeClr val="bg1"/>
                </a:solidFill>
              </a:rPr>
              <a:t>, to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get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MirrorMaker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Dump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storage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e.g</a:t>
            </a:r>
            <a:r>
              <a:rPr lang="pl-PL" dirty="0">
                <a:solidFill>
                  <a:schemeClr val="bg1"/>
                </a:solidFill>
              </a:rPr>
              <a:t>. </a:t>
            </a:r>
            <a:r>
              <a:rPr lang="pl-PL" dirty="0" err="1">
                <a:solidFill>
                  <a:schemeClr val="bg1"/>
                </a:solidFill>
              </a:rPr>
              <a:t>using</a:t>
            </a:r>
            <a:r>
              <a:rPr lang="pl-PL" dirty="0">
                <a:solidFill>
                  <a:schemeClr val="bg1"/>
                </a:solidFill>
              </a:rPr>
              <a:t> S3 </a:t>
            </a:r>
            <a:r>
              <a:rPr lang="pl-PL" dirty="0" err="1">
                <a:solidFill>
                  <a:schemeClr val="bg1"/>
                </a:solidFill>
              </a:rPr>
              <a:t>connector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Problems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229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MirrorMaker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Synchronize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between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clusters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Disaster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Recovery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>
                <a:solidFill>
                  <a:schemeClr val="bg1"/>
                </a:solidFill>
              </a:rPr>
              <a:t>Multi Data Center </a:t>
            </a:r>
          </a:p>
          <a:p>
            <a:pPr lvl="2"/>
            <a:r>
              <a:rPr lang="pl-PL" dirty="0">
                <a:solidFill>
                  <a:schemeClr val="bg1"/>
                </a:solidFill>
              </a:rPr>
              <a:t>Active / </a:t>
            </a:r>
            <a:r>
              <a:rPr lang="pl-PL" dirty="0" err="1">
                <a:solidFill>
                  <a:schemeClr val="bg1"/>
                </a:solidFill>
              </a:rPr>
              <a:t>Passive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endParaRPr lang="pl-PL" dirty="0">
              <a:solidFill>
                <a:schemeClr val="bg1"/>
              </a:solidFill>
            </a:endParaRPr>
          </a:p>
          <a:p>
            <a:pPr lvl="2"/>
            <a:r>
              <a:rPr lang="pl-PL" dirty="0">
                <a:solidFill>
                  <a:schemeClr val="bg1"/>
                </a:solidFill>
              </a:rPr>
              <a:t>Active / Active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endParaRPr lang="pl-PL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19026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3492C7-9995-5E44-A76B-8E30F04E33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615" y="0"/>
            <a:ext cx="12190770" cy="685800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Exercise 6</a:t>
            </a:r>
            <a:br>
              <a:rPr lang="en-US" sz="8000" dirty="0">
                <a:solidFill>
                  <a:srgbClr val="FFFFFF"/>
                </a:solidFill>
              </a:rPr>
            </a:br>
            <a:r>
              <a:rPr lang="en-US" sz="8000" dirty="0" err="1">
                <a:solidFill>
                  <a:srgbClr val="FFFFFF"/>
                </a:solidFill>
              </a:rPr>
              <a:t>MirrorMaker</a:t>
            </a:r>
            <a:endParaRPr lang="en-US" sz="8000" dirty="0">
              <a:solidFill>
                <a:srgbClr val="FFFFFF"/>
              </a:solidFill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15524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52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EC6522-006A-6440-8F7B-F2AD5717D4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744" b="498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7400" dirty="0">
                <a:solidFill>
                  <a:srgbClr val="FFFFFF"/>
                </a:solidFill>
              </a:rPr>
              <a:t>Topic partitions vs </a:t>
            </a:r>
            <a:r>
              <a:rPr lang="en-US" sz="7400" dirty="0" err="1">
                <a:solidFill>
                  <a:srgbClr val="FFFFFF"/>
                </a:solidFill>
              </a:rPr>
              <a:t>consuments</a:t>
            </a:r>
            <a:endParaRPr lang="en-US" sz="7400" dirty="0">
              <a:solidFill>
                <a:srgbClr val="FFFFFF"/>
              </a:solidFill>
            </a:endParaRP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3444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How to </a:t>
            </a:r>
            <a:r>
              <a:rPr lang="pl-PL" dirty="0" err="1">
                <a:solidFill>
                  <a:schemeClr val="bg1"/>
                </a:solidFill>
              </a:rPr>
              <a:t>choose</a:t>
            </a:r>
            <a:r>
              <a:rPr lang="pl-PL" dirty="0">
                <a:solidFill>
                  <a:schemeClr val="bg1"/>
                </a:solidFill>
              </a:rPr>
              <a:t> numer of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Choosing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proper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number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for a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achieving</a:t>
            </a:r>
            <a:r>
              <a:rPr lang="pl-PL" dirty="0">
                <a:solidFill>
                  <a:schemeClr val="bg1"/>
                </a:solidFill>
              </a:rPr>
              <a:t> a high </a:t>
            </a:r>
            <a:r>
              <a:rPr lang="pl-PL" dirty="0" err="1">
                <a:solidFill>
                  <a:schemeClr val="bg1"/>
                </a:solidFill>
              </a:rPr>
              <a:t>degree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parallelism</a:t>
            </a:r>
            <a:r>
              <a:rPr lang="pl-PL" dirty="0">
                <a:solidFill>
                  <a:schemeClr val="bg1"/>
                </a:solidFill>
              </a:rPr>
              <a:t> with </a:t>
            </a:r>
            <a:r>
              <a:rPr lang="pl-PL" dirty="0" err="1">
                <a:solidFill>
                  <a:schemeClr val="bg1"/>
                </a:solidFill>
              </a:rPr>
              <a:t>respect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writes</a:t>
            </a:r>
            <a:r>
              <a:rPr lang="pl-PL" dirty="0">
                <a:solidFill>
                  <a:schemeClr val="bg1"/>
                </a:solidFill>
              </a:rPr>
              <a:t> to and </a:t>
            </a:r>
            <a:r>
              <a:rPr lang="pl-PL" dirty="0" err="1">
                <a:solidFill>
                  <a:schemeClr val="bg1"/>
                </a:solidFill>
              </a:rPr>
              <a:t>reads</a:t>
            </a:r>
            <a:r>
              <a:rPr lang="pl-PL" dirty="0">
                <a:solidFill>
                  <a:schemeClr val="bg1"/>
                </a:solidFill>
              </a:rPr>
              <a:t> and to </a:t>
            </a:r>
            <a:r>
              <a:rPr lang="pl-PL" dirty="0" err="1">
                <a:solidFill>
                  <a:schemeClr val="bg1"/>
                </a:solidFill>
              </a:rPr>
              <a:t>distribute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load</a:t>
            </a:r>
            <a:r>
              <a:rPr lang="pl-PL" dirty="0">
                <a:solidFill>
                  <a:schemeClr val="bg1"/>
                </a:solidFill>
              </a:rPr>
              <a:t>. </a:t>
            </a:r>
            <a:r>
              <a:rPr lang="pl-PL" dirty="0" err="1">
                <a:solidFill>
                  <a:schemeClr val="bg1"/>
                </a:solidFill>
              </a:rPr>
              <a:t>Evenly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distributed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load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factor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have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good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throughput</a:t>
            </a:r>
            <a:r>
              <a:rPr lang="pl-PL" dirty="0">
                <a:solidFill>
                  <a:schemeClr val="bg1"/>
                </a:solidFill>
              </a:rPr>
              <a:t> (</a:t>
            </a:r>
            <a:r>
              <a:rPr lang="pl-PL" dirty="0" err="1">
                <a:solidFill>
                  <a:schemeClr val="bg1"/>
                </a:solidFill>
              </a:rPr>
              <a:t>avoid</a:t>
            </a:r>
            <a:r>
              <a:rPr lang="pl-PL" dirty="0">
                <a:solidFill>
                  <a:schemeClr val="bg1"/>
                </a:solidFill>
              </a:rPr>
              <a:t> hot </a:t>
            </a:r>
            <a:r>
              <a:rPr lang="pl-PL" dirty="0" err="1">
                <a:solidFill>
                  <a:schemeClr val="bg1"/>
                </a:solidFill>
              </a:rPr>
              <a:t>spots</a:t>
            </a:r>
            <a:r>
              <a:rPr lang="pl-PL" dirty="0">
                <a:solidFill>
                  <a:schemeClr val="bg1"/>
                </a:solidFill>
              </a:rPr>
              <a:t>). </a:t>
            </a:r>
            <a:r>
              <a:rPr lang="pl-PL" dirty="0" err="1">
                <a:solidFill>
                  <a:schemeClr val="bg1"/>
                </a:solidFill>
              </a:rPr>
              <a:t>Making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good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decision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requires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estimation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based</a:t>
            </a:r>
            <a:r>
              <a:rPr lang="pl-PL" dirty="0">
                <a:solidFill>
                  <a:schemeClr val="bg1"/>
                </a:solidFill>
              </a:rPr>
              <a:t> on the </a:t>
            </a:r>
            <a:r>
              <a:rPr lang="pl-PL" dirty="0" err="1">
                <a:solidFill>
                  <a:schemeClr val="bg1"/>
                </a:solidFill>
              </a:rPr>
              <a:t>desired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throughput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producers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consumers</a:t>
            </a:r>
            <a:r>
              <a:rPr lang="pl-PL" dirty="0">
                <a:solidFill>
                  <a:schemeClr val="bg1"/>
                </a:solidFill>
              </a:rPr>
              <a:t> per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.</a:t>
            </a:r>
            <a:endParaRPr lang="pl-PL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140137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How to </a:t>
            </a:r>
            <a:r>
              <a:rPr lang="pl-PL" dirty="0" err="1">
                <a:solidFill>
                  <a:schemeClr val="bg1"/>
                </a:solidFill>
              </a:rPr>
              <a:t>choose</a:t>
            </a:r>
            <a:r>
              <a:rPr lang="pl-PL" dirty="0">
                <a:solidFill>
                  <a:schemeClr val="bg1"/>
                </a:solidFill>
              </a:rPr>
              <a:t> numer of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176"/>
            <a:ext cx="10515600" cy="4697787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So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simple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formula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could</a:t>
            </a:r>
            <a:r>
              <a:rPr lang="pl-PL" dirty="0">
                <a:solidFill>
                  <a:schemeClr val="bg1"/>
                </a:solidFill>
              </a:rPr>
              <a:t> be:</a:t>
            </a:r>
          </a:p>
          <a:p>
            <a:pPr marL="0" indent="0">
              <a:buNone/>
            </a:pPr>
            <a:endParaRPr lang="pl-PL" dirty="0">
              <a:solidFill>
                <a:schemeClr val="bg1"/>
              </a:solidFill>
              <a:effectLst/>
            </a:endParaRPr>
          </a:p>
          <a:p>
            <a:pPr marL="0" indent="0">
              <a:buNone/>
            </a:pPr>
            <a:r>
              <a:rPr lang="pl-PL" dirty="0">
                <a:solidFill>
                  <a:schemeClr val="accent2"/>
                </a:solidFill>
              </a:rPr>
              <a:t>#</a:t>
            </a:r>
            <a:r>
              <a:rPr lang="pl-PL" dirty="0" err="1">
                <a:solidFill>
                  <a:schemeClr val="accent2"/>
                </a:solidFill>
              </a:rPr>
              <a:t>Partitions</a:t>
            </a:r>
            <a:r>
              <a:rPr lang="pl-PL" dirty="0">
                <a:solidFill>
                  <a:schemeClr val="accent2"/>
                </a:solidFill>
              </a:rPr>
              <a:t> = max(N</a:t>
            </a:r>
            <a:r>
              <a:rPr lang="pl-PL" baseline="-25000" dirty="0">
                <a:solidFill>
                  <a:schemeClr val="accent2"/>
                </a:solidFill>
              </a:rPr>
              <a:t>P</a:t>
            </a:r>
            <a:r>
              <a:rPr lang="pl-PL" dirty="0">
                <a:solidFill>
                  <a:schemeClr val="accent2"/>
                </a:solidFill>
              </a:rPr>
              <a:t>, N</a:t>
            </a:r>
            <a:r>
              <a:rPr lang="pl-PL" baseline="-25000" dirty="0">
                <a:solidFill>
                  <a:schemeClr val="accent2"/>
                </a:solidFill>
              </a:rPr>
              <a:t>C</a:t>
            </a:r>
            <a:r>
              <a:rPr lang="pl-PL" dirty="0">
                <a:solidFill>
                  <a:schemeClr val="accent2"/>
                </a:solidFill>
              </a:rPr>
              <a:t>)</a:t>
            </a:r>
          </a:p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where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r>
              <a:rPr lang="pl-PL" dirty="0">
                <a:solidFill>
                  <a:schemeClr val="bg1"/>
                </a:solidFill>
              </a:rPr>
              <a:t>N</a:t>
            </a:r>
            <a:r>
              <a:rPr lang="pl-PL" baseline="-25000" dirty="0">
                <a:solidFill>
                  <a:schemeClr val="bg1"/>
                </a:solidFill>
              </a:rPr>
              <a:t>P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number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required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determined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calculating</a:t>
            </a:r>
            <a:r>
              <a:rPr lang="pl-PL" dirty="0">
                <a:solidFill>
                  <a:schemeClr val="bg1"/>
                </a:solidFill>
              </a:rPr>
              <a:t>: T</a:t>
            </a:r>
            <a:r>
              <a:rPr lang="pl-PL" baseline="-25000" dirty="0">
                <a:solidFill>
                  <a:schemeClr val="bg1"/>
                </a:solidFill>
              </a:rPr>
              <a:t>T</a:t>
            </a:r>
            <a:r>
              <a:rPr lang="pl-PL" dirty="0">
                <a:solidFill>
                  <a:schemeClr val="bg1"/>
                </a:solidFill>
              </a:rPr>
              <a:t>/T</a:t>
            </a:r>
            <a:r>
              <a:rPr lang="pl-PL" baseline="-25000" dirty="0">
                <a:solidFill>
                  <a:schemeClr val="bg1"/>
                </a:solidFill>
              </a:rPr>
              <a:t>P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N</a:t>
            </a:r>
            <a:r>
              <a:rPr lang="pl-PL" baseline="-25000" dirty="0">
                <a:solidFill>
                  <a:schemeClr val="bg1"/>
                </a:solidFill>
              </a:rPr>
              <a:t>C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number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required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consumers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determined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calculating</a:t>
            </a:r>
            <a:r>
              <a:rPr lang="pl-PL" dirty="0">
                <a:solidFill>
                  <a:schemeClr val="bg1"/>
                </a:solidFill>
              </a:rPr>
              <a:t>: T</a:t>
            </a:r>
            <a:r>
              <a:rPr lang="pl-PL" baseline="-25000" dirty="0">
                <a:solidFill>
                  <a:schemeClr val="bg1"/>
                </a:solidFill>
              </a:rPr>
              <a:t>T</a:t>
            </a:r>
            <a:r>
              <a:rPr lang="pl-PL" dirty="0">
                <a:solidFill>
                  <a:schemeClr val="bg1"/>
                </a:solidFill>
              </a:rPr>
              <a:t>/T</a:t>
            </a:r>
            <a:r>
              <a:rPr lang="pl-PL" baseline="-25000" dirty="0">
                <a:solidFill>
                  <a:schemeClr val="bg1"/>
                </a:solidFill>
              </a:rPr>
              <a:t>C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T</a:t>
            </a:r>
            <a:r>
              <a:rPr lang="pl-PL" baseline="-25000" dirty="0">
                <a:solidFill>
                  <a:schemeClr val="bg1"/>
                </a:solidFill>
              </a:rPr>
              <a:t>T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total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expected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throughput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our</a:t>
            </a:r>
            <a:r>
              <a:rPr lang="pl-PL" dirty="0">
                <a:solidFill>
                  <a:schemeClr val="bg1"/>
                </a:solidFill>
              </a:rPr>
              <a:t> system</a:t>
            </a:r>
          </a:p>
          <a:p>
            <a:r>
              <a:rPr lang="pl-PL" dirty="0">
                <a:solidFill>
                  <a:schemeClr val="bg1"/>
                </a:solidFill>
              </a:rPr>
              <a:t>T</a:t>
            </a:r>
            <a:r>
              <a:rPr lang="pl-PL" baseline="-25000" dirty="0">
                <a:solidFill>
                  <a:schemeClr val="bg1"/>
                </a:solidFill>
              </a:rPr>
              <a:t>P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the max </a:t>
            </a:r>
            <a:r>
              <a:rPr lang="pl-PL" dirty="0" err="1">
                <a:solidFill>
                  <a:schemeClr val="bg1"/>
                </a:solidFill>
              </a:rPr>
              <a:t>throughput</a:t>
            </a:r>
            <a:r>
              <a:rPr lang="pl-PL" dirty="0">
                <a:solidFill>
                  <a:schemeClr val="bg1"/>
                </a:solidFill>
              </a:rPr>
              <a:t> of a single </a:t>
            </a:r>
            <a:r>
              <a:rPr lang="pl-PL" dirty="0" err="1">
                <a:solidFill>
                  <a:schemeClr val="bg1"/>
                </a:solidFill>
              </a:rPr>
              <a:t>producer</a:t>
            </a:r>
            <a:r>
              <a:rPr lang="pl-PL" dirty="0">
                <a:solidFill>
                  <a:schemeClr val="bg1"/>
                </a:solidFill>
              </a:rPr>
              <a:t> to a single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T</a:t>
            </a:r>
            <a:r>
              <a:rPr lang="pl-PL" baseline="-25000" dirty="0">
                <a:solidFill>
                  <a:schemeClr val="bg1"/>
                </a:solidFill>
              </a:rPr>
              <a:t>C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the max </a:t>
            </a:r>
            <a:r>
              <a:rPr lang="pl-PL" dirty="0" err="1">
                <a:solidFill>
                  <a:schemeClr val="bg1"/>
                </a:solidFill>
              </a:rPr>
              <a:t>throughput</a:t>
            </a:r>
            <a:r>
              <a:rPr lang="pl-PL" dirty="0">
                <a:solidFill>
                  <a:schemeClr val="bg1"/>
                </a:solidFill>
              </a:rPr>
              <a:t> of a single </a:t>
            </a:r>
            <a:r>
              <a:rPr lang="pl-PL" dirty="0" err="1">
                <a:solidFill>
                  <a:schemeClr val="bg1"/>
                </a:solidFill>
              </a:rPr>
              <a:t>consumer</a:t>
            </a:r>
            <a:r>
              <a:rPr lang="pl-PL" dirty="0">
                <a:solidFill>
                  <a:schemeClr val="bg1"/>
                </a:solidFill>
              </a:rPr>
              <a:t> from a single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l-PL" dirty="0">
              <a:solidFill>
                <a:schemeClr val="bg1"/>
              </a:solidFill>
              <a:effectLst/>
            </a:endParaRPr>
          </a:p>
          <a:p>
            <a:pPr marL="0" indent="0">
              <a:buNone/>
            </a:pPr>
            <a:endParaRPr lang="pl-PL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86374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observations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176"/>
            <a:ext cx="10515600" cy="4697787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The </a:t>
            </a:r>
            <a:r>
              <a:rPr lang="pl-PL" dirty="0" err="1">
                <a:solidFill>
                  <a:schemeClr val="bg1"/>
                </a:solidFill>
              </a:rPr>
              <a:t>number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specified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creation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time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later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Increasing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number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also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affects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number</a:t>
            </a:r>
            <a:r>
              <a:rPr lang="pl-PL" dirty="0">
                <a:solidFill>
                  <a:schemeClr val="bg1"/>
                </a:solidFill>
              </a:rPr>
              <a:t> of open file </a:t>
            </a:r>
            <a:r>
              <a:rPr lang="pl-PL" dirty="0" err="1">
                <a:solidFill>
                  <a:schemeClr val="bg1"/>
                </a:solidFill>
              </a:rPr>
              <a:t>descriptors</a:t>
            </a:r>
            <a:r>
              <a:rPr lang="pl-PL" dirty="0">
                <a:solidFill>
                  <a:schemeClr val="bg1"/>
                </a:solidFill>
              </a:rPr>
              <a:t>. </a:t>
            </a:r>
            <a:r>
              <a:rPr lang="pl-PL" dirty="0" err="1">
                <a:solidFill>
                  <a:schemeClr val="bg1"/>
                </a:solidFill>
              </a:rPr>
              <a:t>So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make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sure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set file </a:t>
            </a:r>
            <a:r>
              <a:rPr lang="pl-PL" dirty="0" err="1">
                <a:solidFill>
                  <a:schemeClr val="bg1"/>
                </a:solidFill>
              </a:rPr>
              <a:t>descriptor</a:t>
            </a:r>
            <a:r>
              <a:rPr lang="pl-PL" dirty="0">
                <a:solidFill>
                  <a:schemeClr val="bg1"/>
                </a:solidFill>
              </a:rPr>
              <a:t> limit </a:t>
            </a:r>
            <a:r>
              <a:rPr lang="pl-PL" dirty="0" err="1">
                <a:solidFill>
                  <a:schemeClr val="bg1"/>
                </a:solidFill>
              </a:rPr>
              <a:t>properly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Reassigning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very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expensive</a:t>
            </a:r>
            <a:r>
              <a:rPr lang="pl-PL" dirty="0">
                <a:solidFill>
                  <a:schemeClr val="bg1"/>
                </a:solidFill>
              </a:rPr>
              <a:t>, and </a:t>
            </a:r>
            <a:r>
              <a:rPr lang="pl-PL" dirty="0" err="1">
                <a:solidFill>
                  <a:schemeClr val="bg1"/>
                </a:solidFill>
              </a:rPr>
              <a:t>therefore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it's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better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over</a:t>
            </a:r>
            <a:r>
              <a:rPr lang="pl-PL" dirty="0">
                <a:solidFill>
                  <a:schemeClr val="bg1"/>
                </a:solidFill>
              </a:rPr>
              <a:t>- </a:t>
            </a:r>
            <a:r>
              <a:rPr lang="pl-PL" dirty="0" err="1">
                <a:solidFill>
                  <a:schemeClr val="bg1"/>
                </a:solidFill>
              </a:rPr>
              <a:t>than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under-provision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Changing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number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based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keys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challenging</a:t>
            </a:r>
            <a:endParaRPr lang="pl-PL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17012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observations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176"/>
            <a:ext cx="10515600" cy="4697787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Reducing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number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not </a:t>
            </a:r>
            <a:r>
              <a:rPr lang="pl-PL" dirty="0" err="1">
                <a:solidFill>
                  <a:schemeClr val="bg1"/>
                </a:solidFill>
              </a:rPr>
              <a:t>currently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supported</a:t>
            </a:r>
            <a:r>
              <a:rPr lang="pl-PL" dirty="0">
                <a:solidFill>
                  <a:schemeClr val="bg1"/>
                </a:solidFill>
              </a:rPr>
              <a:t>. </a:t>
            </a:r>
            <a:r>
              <a:rPr lang="pl-PL" dirty="0" err="1">
                <a:solidFill>
                  <a:schemeClr val="bg1"/>
                </a:solidFill>
              </a:rPr>
              <a:t>Instead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create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new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with a </a:t>
            </a:r>
            <a:r>
              <a:rPr lang="pl-PL" dirty="0" err="1">
                <a:solidFill>
                  <a:schemeClr val="bg1"/>
                </a:solidFill>
              </a:rPr>
              <a:t>lower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number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copy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existing</a:t>
            </a:r>
            <a:r>
              <a:rPr lang="pl-PL" dirty="0">
                <a:solidFill>
                  <a:schemeClr val="bg1"/>
                </a:solidFill>
              </a:rPr>
              <a:t> data.</a:t>
            </a:r>
          </a:p>
          <a:p>
            <a:r>
              <a:rPr lang="pl-PL" dirty="0" err="1">
                <a:solidFill>
                  <a:schemeClr val="bg1"/>
                </a:solidFill>
              </a:rPr>
              <a:t>Metadata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about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stored</a:t>
            </a:r>
            <a:r>
              <a:rPr lang="pl-PL" dirty="0">
                <a:solidFill>
                  <a:schemeClr val="bg1"/>
                </a:solidFill>
              </a:rPr>
              <a:t> in </a:t>
            </a:r>
            <a:r>
              <a:rPr lang="pl-PL" dirty="0" err="1">
                <a:solidFill>
                  <a:schemeClr val="bg1"/>
                </a:solidFill>
              </a:rPr>
              <a:t>ZooKeeper</a:t>
            </a:r>
            <a:r>
              <a:rPr lang="pl-PL" dirty="0">
                <a:solidFill>
                  <a:schemeClr val="bg1"/>
                </a:solidFill>
              </a:rPr>
              <a:t> in the form of </a:t>
            </a:r>
            <a:r>
              <a:rPr lang="pl-PL" dirty="0" err="1">
                <a:solidFill>
                  <a:schemeClr val="bg1"/>
                </a:solidFill>
              </a:rPr>
              <a:t>znodes</a:t>
            </a:r>
            <a:r>
              <a:rPr lang="pl-PL" dirty="0">
                <a:solidFill>
                  <a:schemeClr val="bg1"/>
                </a:solidFill>
              </a:rPr>
              <a:t>. </a:t>
            </a:r>
            <a:r>
              <a:rPr lang="pl-PL" dirty="0" err="1">
                <a:solidFill>
                  <a:schemeClr val="bg1"/>
                </a:solidFill>
              </a:rPr>
              <a:t>Having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large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number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effects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ZooKeeper</a:t>
            </a:r>
            <a:r>
              <a:rPr lang="pl-PL" dirty="0">
                <a:solidFill>
                  <a:schemeClr val="bg1"/>
                </a:solidFill>
              </a:rPr>
              <a:t> and on </a:t>
            </a:r>
            <a:r>
              <a:rPr lang="pl-PL" dirty="0" err="1">
                <a:solidFill>
                  <a:schemeClr val="bg1"/>
                </a:solidFill>
              </a:rPr>
              <a:t>client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resources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should</a:t>
            </a:r>
            <a:r>
              <a:rPr lang="pl-PL" dirty="0">
                <a:solidFill>
                  <a:schemeClr val="bg1"/>
                </a:solidFill>
              </a:rPr>
              <a:t> not </a:t>
            </a:r>
            <a:r>
              <a:rPr lang="pl-PL" dirty="0" err="1">
                <a:solidFill>
                  <a:schemeClr val="bg1"/>
                </a:solidFill>
              </a:rPr>
              <a:t>have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than</a:t>
            </a:r>
            <a:r>
              <a:rPr lang="pl-PL" dirty="0">
                <a:solidFill>
                  <a:schemeClr val="bg1"/>
                </a:solidFill>
              </a:rPr>
              <a:t> 4000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per broker and not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than</a:t>
            </a:r>
            <a:r>
              <a:rPr lang="pl-PL" dirty="0">
                <a:solidFill>
                  <a:schemeClr val="bg1"/>
                </a:solidFill>
              </a:rPr>
              <a:t> 200,000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in a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l-PL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85929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1240853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Best </a:t>
            </a:r>
            <a:r>
              <a:rPr lang="pl-PL" dirty="0" err="1">
                <a:solidFill>
                  <a:schemeClr val="bg1"/>
                </a:solidFill>
              </a:rPr>
              <a:t>practicies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327AC9-3914-EB44-A001-95311A37C4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176"/>
            <a:ext cx="10515600" cy="4697787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Unless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architectural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needs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require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to do </a:t>
            </a:r>
            <a:r>
              <a:rPr lang="pl-PL" dirty="0" err="1">
                <a:solidFill>
                  <a:schemeClr val="bg1"/>
                </a:solidFill>
              </a:rPr>
              <a:t>otherwise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use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random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when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writing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.</a:t>
            </a:r>
            <a:endParaRPr lang="pl-PL" dirty="0">
              <a:solidFill>
                <a:schemeClr val="bg1"/>
              </a:solidFill>
              <a:effectLst/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Understand</a:t>
            </a:r>
            <a:r>
              <a:rPr lang="pl-PL" dirty="0">
                <a:solidFill>
                  <a:schemeClr val="bg1"/>
                </a:solidFill>
              </a:rPr>
              <a:t> the data </a:t>
            </a:r>
            <a:r>
              <a:rPr lang="pl-PL" dirty="0" err="1">
                <a:solidFill>
                  <a:schemeClr val="bg1"/>
                </a:solidFill>
              </a:rPr>
              <a:t>rate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your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ensure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have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correct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retention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space</a:t>
            </a:r>
            <a:r>
              <a:rPr lang="pl-PL" dirty="0">
                <a:solidFill>
                  <a:schemeClr val="bg1"/>
                </a:solidFill>
              </a:rPr>
              <a:t>.</a:t>
            </a:r>
            <a:endParaRPr lang="pl-PL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29912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3600" dirty="0" err="1">
                <a:solidFill>
                  <a:schemeClr val="bg1"/>
                </a:solidFill>
              </a:rPr>
              <a:t>An</a:t>
            </a:r>
            <a:r>
              <a:rPr lang="pl-PL" sz="3600" dirty="0">
                <a:solidFill>
                  <a:schemeClr val="bg1"/>
                </a:solidFill>
              </a:rPr>
              <a:t> operator-</a:t>
            </a:r>
            <a:r>
              <a:rPr lang="pl-PL" sz="3600" dirty="0" err="1">
                <a:solidFill>
                  <a:schemeClr val="bg1"/>
                </a:solidFill>
              </a:rPr>
              <a:t>based</a:t>
            </a:r>
            <a:r>
              <a:rPr lang="pl-PL" sz="3600" dirty="0">
                <a:solidFill>
                  <a:schemeClr val="bg1"/>
                </a:solidFill>
              </a:rPr>
              <a:t> Kafka on </a:t>
            </a:r>
            <a:r>
              <a:rPr lang="pl-PL" sz="3600" dirty="0" err="1">
                <a:solidFill>
                  <a:schemeClr val="bg1"/>
                </a:solidFill>
              </a:rPr>
              <a:t>Kubernetes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project</a:t>
            </a:r>
            <a:endParaRPr lang="pl-PL" sz="36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Strimzi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082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D3E0AE-3BC9-EB4A-9ECD-6099E02C3D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Thanks!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250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200" dirty="0" err="1">
                <a:solidFill>
                  <a:schemeClr val="bg1"/>
                </a:solidFill>
              </a:rPr>
              <a:t>Strimzi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is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an</a:t>
            </a:r>
            <a:r>
              <a:rPr lang="pl-PL" sz="3200" dirty="0">
                <a:solidFill>
                  <a:schemeClr val="bg1"/>
                </a:solidFill>
              </a:rPr>
              <a:t> open </a:t>
            </a:r>
            <a:r>
              <a:rPr lang="pl-PL" sz="3200" dirty="0" err="1">
                <a:solidFill>
                  <a:schemeClr val="bg1"/>
                </a:solidFill>
              </a:rPr>
              <a:t>source</a:t>
            </a:r>
            <a:r>
              <a:rPr lang="pl-PL" sz="3200" dirty="0">
                <a:solidFill>
                  <a:schemeClr val="bg1"/>
                </a:solidFill>
              </a:rPr>
              <a:t> operator-</a:t>
            </a:r>
            <a:r>
              <a:rPr lang="pl-PL" sz="3200" dirty="0" err="1">
                <a:solidFill>
                  <a:schemeClr val="bg1"/>
                </a:solidFill>
              </a:rPr>
              <a:t>based</a:t>
            </a:r>
            <a:r>
              <a:rPr lang="pl-PL" sz="3200" dirty="0">
                <a:solidFill>
                  <a:schemeClr val="bg1"/>
                </a:solidFill>
              </a:rPr>
              <a:t> Apache Kafka </a:t>
            </a:r>
            <a:r>
              <a:rPr lang="pl-PL" sz="3200" dirty="0" err="1">
                <a:solidFill>
                  <a:schemeClr val="bg1"/>
                </a:solidFill>
              </a:rPr>
              <a:t>project</a:t>
            </a:r>
            <a:r>
              <a:rPr lang="pl-PL" sz="3200" dirty="0">
                <a:solidFill>
                  <a:schemeClr val="bg1"/>
                </a:solidFill>
              </a:rPr>
              <a:t> for </a:t>
            </a:r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OpenShif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Announced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Feb</a:t>
            </a:r>
            <a:r>
              <a:rPr lang="pl-PL" sz="3200" dirty="0">
                <a:solidFill>
                  <a:schemeClr val="bg1"/>
                </a:solidFill>
              </a:rPr>
              <a:t> 25th, 2018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Evolved</a:t>
            </a:r>
            <a:r>
              <a:rPr lang="pl-PL" sz="3200" dirty="0">
                <a:solidFill>
                  <a:schemeClr val="bg1"/>
                </a:solidFill>
              </a:rPr>
              <a:t> from non-operator </a:t>
            </a:r>
            <a:r>
              <a:rPr lang="pl-PL" sz="3200" dirty="0" err="1">
                <a:solidFill>
                  <a:schemeClr val="bg1"/>
                </a:solidFill>
              </a:rPr>
              <a:t>project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known</a:t>
            </a:r>
            <a:r>
              <a:rPr lang="pl-PL" sz="3200" dirty="0">
                <a:solidFill>
                  <a:schemeClr val="bg1"/>
                </a:solidFill>
              </a:rPr>
              <a:t> as Barnabas by Paolo </a:t>
            </a:r>
            <a:r>
              <a:rPr lang="pl-PL" sz="3200" dirty="0" err="1">
                <a:solidFill>
                  <a:schemeClr val="bg1"/>
                </a:solidFill>
              </a:rPr>
              <a:t>Patierno</a:t>
            </a:r>
            <a:r>
              <a:rPr lang="pl-PL" sz="3200" dirty="0">
                <a:solidFill>
                  <a:schemeClr val="bg1"/>
                </a:solidFill>
              </a:rPr>
              <a:t>, Red </a:t>
            </a:r>
            <a:r>
              <a:rPr lang="pl-PL" sz="3200" dirty="0" err="1">
                <a:solidFill>
                  <a:schemeClr val="bg1"/>
                </a:solidFill>
              </a:rPr>
              <a:t>Hat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Part of Red </a:t>
            </a:r>
            <a:r>
              <a:rPr lang="pl-PL" sz="3200" dirty="0" err="1">
                <a:solidFill>
                  <a:schemeClr val="bg1"/>
                </a:solidFill>
              </a:rPr>
              <a:t>Hat</a:t>
            </a:r>
            <a:r>
              <a:rPr lang="pl-PL" sz="3200" dirty="0">
                <a:solidFill>
                  <a:schemeClr val="bg1"/>
                </a:solidFill>
              </a:rPr>
              <a:t> Developer Program</a:t>
            </a:r>
          </a:p>
          <a:p>
            <a:r>
              <a:rPr lang="pl-PL" sz="3200" dirty="0">
                <a:solidFill>
                  <a:schemeClr val="bg1"/>
                </a:solidFill>
              </a:rPr>
              <a:t>“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” component of Red </a:t>
            </a:r>
            <a:r>
              <a:rPr lang="pl-PL" sz="3200" dirty="0" err="1">
                <a:solidFill>
                  <a:schemeClr val="bg1"/>
                </a:solidFill>
              </a:rPr>
              <a:t>Hat</a:t>
            </a:r>
            <a:r>
              <a:rPr lang="pl-PL" sz="3200" dirty="0">
                <a:solidFill>
                  <a:schemeClr val="bg1"/>
                </a:solidFill>
              </a:rPr>
              <a:t> AMQ, a </a:t>
            </a:r>
            <a:r>
              <a:rPr lang="pl-PL" sz="3200" dirty="0" err="1">
                <a:solidFill>
                  <a:schemeClr val="bg1"/>
                </a:solidFill>
              </a:rPr>
              <a:t>commercial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product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messaging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technologies</a:t>
            </a:r>
            <a:r>
              <a:rPr lang="pl-PL" sz="3200" dirty="0">
                <a:solidFill>
                  <a:schemeClr val="bg1"/>
                </a:solidFill>
              </a:rPr>
              <a:t> by Red </a:t>
            </a:r>
            <a:r>
              <a:rPr lang="pl-PL" sz="3200" dirty="0" err="1">
                <a:solidFill>
                  <a:schemeClr val="bg1"/>
                </a:solidFill>
              </a:rPr>
              <a:t>Hat</a:t>
            </a:r>
            <a:endParaRPr lang="pl-PL" sz="32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Strimzi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3544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Project </a:t>
            </a:r>
            <a:r>
              <a:rPr lang="pl-PL" sz="3200" dirty="0" err="1">
                <a:solidFill>
                  <a:schemeClr val="bg1"/>
                </a:solidFill>
              </a:rPr>
              <a:t>details</a:t>
            </a:r>
            <a:r>
              <a:rPr lang="pl-PL" sz="3200" dirty="0">
                <a:solidFill>
                  <a:schemeClr val="bg1"/>
                </a:solidFill>
              </a:rPr>
              <a:t>:</a:t>
            </a:r>
          </a:p>
          <a:p>
            <a:r>
              <a:rPr lang="pl-PL" sz="3200" dirty="0">
                <a:solidFill>
                  <a:schemeClr val="bg1"/>
                </a:solidFill>
              </a:rPr>
              <a:t>Apache Kafka </a:t>
            </a:r>
            <a:r>
              <a:rPr lang="pl-PL" sz="3200" dirty="0" err="1">
                <a:solidFill>
                  <a:schemeClr val="bg1"/>
                </a:solidFill>
              </a:rPr>
              <a:t>project</a:t>
            </a:r>
            <a:r>
              <a:rPr lang="pl-PL" sz="3200" dirty="0">
                <a:solidFill>
                  <a:schemeClr val="bg1"/>
                </a:solidFill>
              </a:rPr>
              <a:t> for </a:t>
            </a:r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OpenShift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Licensed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under</a:t>
            </a:r>
            <a:r>
              <a:rPr lang="pl-PL" sz="3200" dirty="0">
                <a:solidFill>
                  <a:schemeClr val="bg1"/>
                </a:solidFill>
              </a:rPr>
              <a:t> Apache License 2.0</a:t>
            </a:r>
          </a:p>
          <a:p>
            <a:r>
              <a:rPr lang="pl-PL" sz="3200" dirty="0">
                <a:solidFill>
                  <a:schemeClr val="bg1"/>
                </a:solidFill>
              </a:rPr>
              <a:t>Web </a:t>
            </a:r>
            <a:r>
              <a:rPr lang="pl-PL" sz="3200" dirty="0" err="1">
                <a:solidFill>
                  <a:schemeClr val="bg1"/>
                </a:solidFill>
              </a:rPr>
              <a:t>site</a:t>
            </a:r>
            <a:r>
              <a:rPr lang="pl-PL" sz="3200" dirty="0">
                <a:solidFill>
                  <a:schemeClr val="bg1"/>
                </a:solidFill>
              </a:rPr>
              <a:t>: </a:t>
            </a:r>
            <a:r>
              <a:rPr lang="pl-PL" sz="32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http://strimzi.io/</a:t>
            </a:r>
            <a:endParaRPr lang="pl-PL" sz="3200" dirty="0">
              <a:solidFill>
                <a:schemeClr val="accent2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GitHub: </a:t>
            </a:r>
            <a:r>
              <a:rPr lang="pl-PL" sz="3200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https://github.com/strimzi</a:t>
            </a:r>
            <a:endParaRPr lang="pl-PL" sz="3200" dirty="0">
              <a:solidFill>
                <a:schemeClr val="accent2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Slack</a:t>
            </a:r>
            <a:r>
              <a:rPr lang="pl-PL" sz="3200" dirty="0">
                <a:solidFill>
                  <a:schemeClr val="bg1"/>
                </a:solidFill>
              </a:rPr>
              <a:t>: </a:t>
            </a:r>
            <a:r>
              <a:rPr lang="pl-PL" sz="3200" dirty="0" err="1">
                <a:solidFill>
                  <a:schemeClr val="accent2"/>
                </a:solidFill>
              </a:rPr>
              <a:t>strimzi.slack.com</a:t>
            </a:r>
            <a:endParaRPr lang="pl-PL" sz="3200" dirty="0">
              <a:solidFill>
                <a:schemeClr val="accent2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Mailing list: </a:t>
            </a:r>
            <a:r>
              <a:rPr lang="pl-PL" sz="3200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strimzi@redhat.com</a:t>
            </a:r>
            <a:endParaRPr lang="pl-PL" sz="3200" dirty="0">
              <a:solidFill>
                <a:schemeClr val="accent2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Twitter: </a:t>
            </a:r>
            <a:r>
              <a:rPr lang="pl-PL" sz="3200" dirty="0">
                <a:solidFill>
                  <a:schemeClr val="accent2"/>
                </a:solidFill>
              </a:rPr>
              <a:t>@</a:t>
            </a:r>
            <a:r>
              <a:rPr lang="pl-PL" sz="3200" dirty="0" err="1">
                <a:solidFill>
                  <a:schemeClr val="accent2"/>
                </a:solidFill>
              </a:rPr>
              <a:t>strimziio</a:t>
            </a:r>
            <a:endParaRPr lang="pl-PL" sz="3200" dirty="0">
              <a:solidFill>
                <a:schemeClr val="accent2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Strimzi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6903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BE9A4EE-CA4B-AC4C-B5B6-5BE993BEF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0272" y="1825625"/>
            <a:ext cx="9551455" cy="435133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Strimzi</a:t>
            </a:r>
            <a:r>
              <a:rPr lang="pl-PL" dirty="0">
                <a:solidFill>
                  <a:schemeClr val="bg1"/>
                </a:solidFill>
              </a:rPr>
              <a:t> – Operator </a:t>
            </a:r>
            <a:r>
              <a:rPr lang="pl-PL" dirty="0" err="1">
                <a:solidFill>
                  <a:schemeClr val="bg1"/>
                </a:solidFill>
              </a:rPr>
              <a:t>Pattern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314899-4A1B-0147-A2C4-88E262403656}"/>
              </a:ext>
            </a:extLst>
          </p:cNvPr>
          <p:cNvSpPr txBox="1"/>
          <p:nvPr/>
        </p:nvSpPr>
        <p:spPr>
          <a:xfrm>
            <a:off x="1320272" y="6311900"/>
            <a:ext cx="93394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https://www.slideshare.net/Lightbend/running-kafka-on-kubernetes-with-strimzi-for-realtime-streaming-applications</a:t>
            </a:r>
            <a:endParaRPr lang="pl-PL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9574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683745"/>
          </a:xfrm>
        </p:spPr>
        <p:txBody>
          <a:bodyPr>
            <a:normAutofit fontScale="90000"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Strimzi</a:t>
            </a:r>
            <a:r>
              <a:rPr lang="pl-PL" dirty="0">
                <a:solidFill>
                  <a:schemeClr val="bg1"/>
                </a:solidFill>
              </a:rPr>
              <a:t> – Cluster Operator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314899-4A1B-0147-A2C4-88E262403656}"/>
              </a:ext>
            </a:extLst>
          </p:cNvPr>
          <p:cNvSpPr txBox="1"/>
          <p:nvPr/>
        </p:nvSpPr>
        <p:spPr>
          <a:xfrm>
            <a:off x="1320272" y="6311900"/>
            <a:ext cx="93394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https://www.slideshare.net/Lightbend/running-kafka-on-kubernetes-with-strimzi-for-realtime-streaming-applications</a:t>
            </a:r>
            <a:endParaRPr lang="pl-PL" sz="14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337CCF-942F-2747-AA36-FDA2AD915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8730" y="1109663"/>
            <a:ext cx="7302500" cy="506730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F338A8D-F0B8-2443-A7F3-290224BD1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8E1829E-BC45-B040-9CBE-E52CA1484983}"/>
              </a:ext>
            </a:extLst>
          </p:cNvPr>
          <p:cNvSpPr/>
          <p:nvPr/>
        </p:nvSpPr>
        <p:spPr>
          <a:xfrm>
            <a:off x="2338730" y="5486400"/>
            <a:ext cx="1399552" cy="6905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23105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323"/>
            <a:ext cx="10515600" cy="683745"/>
          </a:xfrm>
        </p:spPr>
        <p:txBody>
          <a:bodyPr>
            <a:normAutofit fontScale="90000"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Strimzi</a:t>
            </a:r>
            <a:r>
              <a:rPr lang="pl-PL" dirty="0">
                <a:solidFill>
                  <a:schemeClr val="bg1"/>
                </a:solidFill>
              </a:rPr>
              <a:t> – User and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Operators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314899-4A1B-0147-A2C4-88E262403656}"/>
              </a:ext>
            </a:extLst>
          </p:cNvPr>
          <p:cNvSpPr txBox="1"/>
          <p:nvPr/>
        </p:nvSpPr>
        <p:spPr>
          <a:xfrm>
            <a:off x="1320272" y="6311900"/>
            <a:ext cx="93394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https://www.slideshare.net/Lightbend/running-kafka-on-kubernetes-with-strimzi-for-realtime-streaming-applications</a:t>
            </a:r>
            <a:endParaRPr lang="pl-PL" sz="1400" dirty="0">
              <a:solidFill>
                <a:schemeClr val="bg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DD33BDE-F8D0-C44A-9E78-77578BD092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70100" y="1744943"/>
            <a:ext cx="5851799" cy="4351338"/>
          </a:xfrm>
        </p:spPr>
      </p:pic>
    </p:spTree>
    <p:extLst>
      <p:ext uri="{BB962C8B-B14F-4D97-AF65-F5344CB8AC3E}">
        <p14:creationId xmlns:p14="http://schemas.microsoft.com/office/powerpoint/2010/main" val="36483994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853</Words>
  <Application>Microsoft Macintosh PowerPoint</Application>
  <PresentationFormat>Widescreen</PresentationFormat>
  <Paragraphs>132</Paragraphs>
  <Slides>40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Calibri</vt:lpstr>
      <vt:lpstr>Calibri Light</vt:lpstr>
      <vt:lpstr>Roboto</vt:lpstr>
      <vt:lpstr>Roboto Medium</vt:lpstr>
      <vt:lpstr>Office Theme</vt:lpstr>
      <vt:lpstr>Introduction to Strimzi</vt:lpstr>
      <vt:lpstr>Strimzi</vt:lpstr>
      <vt:lpstr>What are the problems which Strimzi solves</vt:lpstr>
      <vt:lpstr>Strimzi</vt:lpstr>
      <vt:lpstr>Strimzi</vt:lpstr>
      <vt:lpstr>Strimzi</vt:lpstr>
      <vt:lpstr>Strimzi – Operator Pattern</vt:lpstr>
      <vt:lpstr>Strimzi – Cluster Operator</vt:lpstr>
      <vt:lpstr>Strimzi – User and Topic Operators</vt:lpstr>
      <vt:lpstr>Strimzi – Storage Modes</vt:lpstr>
      <vt:lpstr>Strimzi – Connecting Clients</vt:lpstr>
      <vt:lpstr>Exercise 1 Install Kafka</vt:lpstr>
      <vt:lpstr>Scaling Brokers Up</vt:lpstr>
      <vt:lpstr>Exercise 2 Scaling Kafka Brokers</vt:lpstr>
      <vt:lpstr>Rolling Configuration Update</vt:lpstr>
      <vt:lpstr>Exercise 3 Kafka Configuration</vt:lpstr>
      <vt:lpstr>Kafka Topic Configuration</vt:lpstr>
      <vt:lpstr>Exercise 4 Topic Configuration</vt:lpstr>
      <vt:lpstr>Kafka for HA</vt:lpstr>
      <vt:lpstr>Kafka Configuration for High Availability and Consistency</vt:lpstr>
      <vt:lpstr>Kafka Monitoring</vt:lpstr>
      <vt:lpstr>Kafka Monitoring</vt:lpstr>
      <vt:lpstr>Kafka Monitoring</vt:lpstr>
      <vt:lpstr>Kafka Monitoring</vt:lpstr>
      <vt:lpstr>Key Metrics to Monitor</vt:lpstr>
      <vt:lpstr>Kafka Monitoring</vt:lpstr>
      <vt:lpstr>Key Metrics to Monitor</vt:lpstr>
      <vt:lpstr>Kafka Troubleshooting and Debugging </vt:lpstr>
      <vt:lpstr>Troubleshooting and Debugging</vt:lpstr>
      <vt:lpstr>Exercise 5 Setting up Kafka Monitoring</vt:lpstr>
      <vt:lpstr>Backup strategy for Kafka</vt:lpstr>
      <vt:lpstr>MirrorMaker</vt:lpstr>
      <vt:lpstr>Exercise 6 MirrorMaker</vt:lpstr>
      <vt:lpstr>Topic partitions vs consuments</vt:lpstr>
      <vt:lpstr>How to choose numer of partitions</vt:lpstr>
      <vt:lpstr>How to choose numer of partitions</vt:lpstr>
      <vt:lpstr>Key observations:</vt:lpstr>
      <vt:lpstr>Key observations:</vt:lpstr>
      <vt:lpstr>Best practicies: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Strimzi</dc:title>
  <dc:creator>Dyminski, Mateusz (Nokia - PL/Wroclaw)</dc:creator>
  <cp:lastModifiedBy>Dyminski, Mateusz (Nokia - PL/Wroclaw)</cp:lastModifiedBy>
  <cp:revision>4</cp:revision>
  <dcterms:created xsi:type="dcterms:W3CDTF">2019-07-07T22:57:13Z</dcterms:created>
  <dcterms:modified xsi:type="dcterms:W3CDTF">2019-07-07T23:31:02Z</dcterms:modified>
</cp:coreProperties>
</file>